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147471134" r:id="rId2"/>
  </p:sldIdLst>
  <p:sldSz cx="9906000" cy="6858000" type="A4"/>
  <p:notesSz cx="6858000" cy="9144000"/>
  <p:embeddedFontLst>
    <p:embeddedFont>
      <p:font typeface="BIZ UDPゴシック" panose="020B0400000000000000" pitchFamily="50" charset="-128"/>
      <p:regular r:id="rId4"/>
      <p:bold r:id="rId5"/>
    </p:embeddedFont>
    <p:embeddedFont>
      <p:font typeface="Roboto" panose="02000000000000000000" pitchFamily="2"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gXxHXe4Dc2wap5cQnagKGqXXUV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79"/>
    <a:srgbClr val="FF3300"/>
    <a:srgbClr val="FCDFB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4564E8-4C2E-434A-98F8-72BAE78DFC51}">
  <a:tblStyle styleId="{884564E8-4C2E-434A-98F8-72BAE78DFC51}"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76806" autoAdjust="0"/>
  </p:normalViewPr>
  <p:slideViewPr>
    <p:cSldViewPr snapToGrid="0">
      <p:cViewPr varScale="1">
        <p:scale>
          <a:sx n="62" d="100"/>
          <a:sy n="62" d="100"/>
        </p:scale>
        <p:origin x="197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3" Type="http://schemas.openxmlformats.org/officeDocument/2006/relationships/notesMaster" Target="notesMasters/notesMaster1.xml"/><Relationship Id="rId34" Type="http://schemas.openxmlformats.org/officeDocument/2006/relationships/theme" Target="theme/theme1.xml"/><Relationship Id="rId7"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font" Target="fonts/font2.fntdata"/><Relationship Id="rId31" Type="http://customschemas.google.com/relationships/presentationmetadata" Target="metadata"/><Relationship Id="rId4" Type="http://schemas.openxmlformats.org/officeDocument/2006/relationships/font" Target="fonts/font1.fntdata"/><Relationship Id="rId9" Type="http://schemas.openxmlformats.org/officeDocument/2006/relationships/font" Target="fonts/font6.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BIZ UDPゴシック" panose="020B0400000000000000" pitchFamily="50" charset="-128"/>
                <a:ea typeface="BIZ UDPゴシック" panose="020B0400000000000000" pitchFamily="50" charset="-128"/>
              </a:defRPr>
            </a:lvl1pPr>
          </a:lstStyle>
          <a:p>
            <a:pPr algn="r"/>
            <a:fld id="{00000000-1234-1234-1234-123412341234}" type="slidenum">
              <a:rPr lang="en-US" altLang="ja-JP" sz="1200" smtClean="0">
                <a:solidFill>
                  <a:schemeClr val="dk1"/>
                </a:solidFill>
              </a:rPr>
              <a:pPr algn="r"/>
              <a:t>‹#›</a:t>
            </a:fld>
            <a:endParaRPr lang="ja-JP" altLang="en-US" sz="1200" dirty="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高校授業料をいくらまで助成するか政府は揉めています。</a:t>
            </a:r>
            <a:endParaRPr kumimoji="1" lang="en-US" altLang="ja-JP" dirty="0"/>
          </a:p>
          <a:p>
            <a:r>
              <a:rPr kumimoji="1" lang="ja-JP" altLang="en-US" dirty="0"/>
              <a:t>赤色の部分の世帯年収</a:t>
            </a:r>
            <a:r>
              <a:rPr kumimoji="1" lang="en-US" altLang="ja-JP" dirty="0"/>
              <a:t>910</a:t>
            </a:r>
            <a:r>
              <a:rPr kumimoji="1" lang="ja-JP" altLang="en-US" dirty="0"/>
              <a:t>万円未満の方は私立公立関係なく、</a:t>
            </a:r>
            <a:r>
              <a:rPr kumimoji="1" lang="en-US" altLang="ja-JP" dirty="0"/>
              <a:t>11</a:t>
            </a:r>
            <a:r>
              <a:rPr kumimoji="1" lang="ja-JP" altLang="en-US" dirty="0"/>
              <a:t>万</a:t>
            </a:r>
            <a:r>
              <a:rPr kumimoji="1" lang="en-US" altLang="ja-JP" dirty="0"/>
              <a:t>8800</a:t>
            </a:r>
            <a:r>
              <a:rPr kumimoji="1" lang="ja-JP" altLang="en-US" dirty="0"/>
              <a:t>円が支給されます。</a:t>
            </a:r>
            <a:endParaRPr kumimoji="1" lang="en-US" altLang="ja-JP" dirty="0"/>
          </a:p>
          <a:p>
            <a:r>
              <a:rPr kumimoji="1" lang="ja-JP" altLang="en-US" dirty="0"/>
              <a:t>学費がもっと高い私立高校の場合、世帯年収が</a:t>
            </a:r>
            <a:r>
              <a:rPr kumimoji="1" lang="en-US" altLang="ja-JP" dirty="0"/>
              <a:t>590</a:t>
            </a:r>
            <a:r>
              <a:rPr kumimoji="1" lang="ja-JP" altLang="en-US" dirty="0"/>
              <a:t>万未満の方は</a:t>
            </a:r>
            <a:r>
              <a:rPr kumimoji="1" lang="en-US" altLang="ja-JP" dirty="0"/>
              <a:t>39</a:t>
            </a:r>
            <a:r>
              <a:rPr kumimoji="1" lang="ja-JP" altLang="en-US" dirty="0"/>
              <a:t>万</a:t>
            </a:r>
            <a:r>
              <a:rPr kumimoji="1" lang="en-US" altLang="ja-JP" dirty="0"/>
              <a:t>6000</a:t>
            </a:r>
            <a:r>
              <a:rPr kumimoji="1" lang="ja-JP" altLang="en-US" dirty="0"/>
              <a:t>円までが支給されます。</a:t>
            </a:r>
            <a:endParaRPr kumimoji="1" lang="en-US" altLang="ja-JP" dirty="0"/>
          </a:p>
          <a:p>
            <a:r>
              <a:rPr kumimoji="1" lang="ja-JP" altLang="en-US" dirty="0"/>
              <a:t>これが現況受け取れる制度となってます。</a:t>
            </a:r>
            <a:endParaRPr kumimoji="1" lang="en-US" altLang="ja-JP" dirty="0"/>
          </a:p>
          <a:p>
            <a:r>
              <a:rPr kumimoji="1" lang="ja-JP" altLang="en-US" dirty="0"/>
              <a:t>今何が揉めているかというと、維新側が予算案に賛成する条件として私立高校の授業料という部分を大阪府でやっている</a:t>
            </a:r>
            <a:r>
              <a:rPr kumimoji="1" lang="en-US" altLang="ja-JP" dirty="0"/>
              <a:t>63</a:t>
            </a:r>
            <a:r>
              <a:rPr kumimoji="1" lang="ja-JP" altLang="en-US" dirty="0"/>
              <a:t>万円まで所得制限なしにしてください。と維新が求めている。</a:t>
            </a:r>
            <a:endParaRPr kumimoji="1" lang="en-US" altLang="ja-JP" dirty="0"/>
          </a:p>
          <a:p>
            <a:r>
              <a:rPr kumimoji="1" lang="ja-JP" altLang="en-US" dirty="0"/>
              <a:t>与党側は１階の黄色の部分の</a:t>
            </a:r>
            <a:r>
              <a:rPr kumimoji="1" lang="en-US" altLang="ja-JP" dirty="0"/>
              <a:t>2025</a:t>
            </a:r>
            <a:r>
              <a:rPr kumimoji="1" lang="ja-JP" altLang="en-US" dirty="0"/>
              <a:t>年度に撤廃をする。その上で２階部分の</a:t>
            </a:r>
            <a:r>
              <a:rPr lang="ja-JP" altLang="en-US" b="0" i="0" dirty="0">
                <a:solidFill>
                  <a:srgbClr val="131313"/>
                </a:solidFill>
                <a:effectLst/>
                <a:latin typeface="Roboto" panose="02000000000000000000" pitchFamily="2" charset="0"/>
              </a:rPr>
              <a:t>私立高校について</a:t>
            </a:r>
            <a:r>
              <a:rPr lang="en-US" altLang="ja-JP" b="0" i="0" dirty="0">
                <a:solidFill>
                  <a:srgbClr val="131313"/>
                </a:solidFill>
                <a:effectLst/>
                <a:latin typeface="Roboto" panose="02000000000000000000" pitchFamily="2" charset="0"/>
              </a:rPr>
              <a:t>2026</a:t>
            </a:r>
            <a:r>
              <a:rPr lang="ja-JP" altLang="en-US" b="0" i="0" dirty="0">
                <a:solidFill>
                  <a:srgbClr val="131313"/>
                </a:solidFill>
                <a:effectLst/>
                <a:latin typeface="Roboto" panose="02000000000000000000" pitchFamily="2" charset="0"/>
              </a:rPr>
              <a:t>年度から所得に関係なく年</a:t>
            </a:r>
            <a:r>
              <a:rPr lang="en-US" altLang="ja-JP" b="0" i="0" dirty="0">
                <a:solidFill>
                  <a:srgbClr val="131313"/>
                </a:solidFill>
                <a:effectLst/>
                <a:latin typeface="Roboto" panose="02000000000000000000" pitchFamily="2" charset="0"/>
              </a:rPr>
              <a:t>39</a:t>
            </a:r>
            <a:r>
              <a:rPr lang="ja-JP" altLang="en-US" b="0" i="0" dirty="0">
                <a:solidFill>
                  <a:srgbClr val="131313"/>
                </a:solidFill>
                <a:effectLst/>
                <a:latin typeface="Roboto" panose="02000000000000000000" pitchFamily="2" charset="0"/>
              </a:rPr>
              <a:t>万</a:t>
            </a:r>
            <a:r>
              <a:rPr lang="en-US" altLang="ja-JP" b="0" i="0" dirty="0">
                <a:solidFill>
                  <a:srgbClr val="131313"/>
                </a:solidFill>
                <a:effectLst/>
                <a:latin typeface="Roboto" panose="02000000000000000000" pitchFamily="2" charset="0"/>
              </a:rPr>
              <a:t>6000</a:t>
            </a:r>
            <a:r>
              <a:rPr lang="ja-JP" altLang="en-US" b="0" i="0" dirty="0">
                <a:solidFill>
                  <a:srgbClr val="131313"/>
                </a:solidFill>
                <a:effectLst/>
                <a:latin typeface="Roboto" panose="02000000000000000000" pitchFamily="2" charset="0"/>
              </a:rPr>
              <a:t>円を上限に助成する案を示したと報じらえれましたが、自民党はこれを否定しましたという状況。</a:t>
            </a:r>
            <a:endParaRPr kumimoji="1" lang="ja-JP" altLang="en-US" dirty="0"/>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JP" sz="1200" smtClean="0">
                <a:solidFill>
                  <a:schemeClr val="dk1"/>
                </a:solidFill>
              </a:rPr>
              <a:pPr algn="r"/>
              <a:t>1</a:t>
            </a:fld>
            <a:endParaRPr lang="ja-JP" altLang="en-US" sz="1200" dirty="0">
              <a:solidFill>
                <a:schemeClr val="dk1"/>
              </a:solidFill>
            </a:endParaRPr>
          </a:p>
        </p:txBody>
      </p:sp>
    </p:spTree>
    <p:extLst>
      <p:ext uri="{BB962C8B-B14F-4D97-AF65-F5344CB8AC3E}">
        <p14:creationId xmlns:p14="http://schemas.microsoft.com/office/powerpoint/2010/main" val="34493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7"/>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2"/>
          <p:cNvSpPr>
            <a:spLocks noGrp="1"/>
          </p:cNvSpPr>
          <p:nvPr>
            <p:ph type="pic" idx="2"/>
          </p:nvPr>
        </p:nvSpPr>
        <p:spPr>
          <a:xfrm>
            <a:off x="4211340" y="987427"/>
            <a:ext cx="5014913" cy="4873625"/>
          </a:xfrm>
          <a:prstGeom prst="rect">
            <a:avLst/>
          </a:prstGeom>
          <a:noFill/>
          <a:ln>
            <a:noFill/>
          </a:ln>
        </p:spPr>
      </p:sp>
      <p:sp>
        <p:nvSpPr>
          <p:cNvPr id="68" name="Google Shape;68;p22"/>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1E783385-2E66-2CFF-9EBD-7C95BAE98ED4}"/>
              </a:ext>
            </a:extLst>
          </p:cNvPr>
          <p:cNvSpPr/>
          <p:nvPr/>
        </p:nvSpPr>
        <p:spPr>
          <a:xfrm>
            <a:off x="6202150" y="4633185"/>
            <a:ext cx="2285866" cy="1331174"/>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3" name="正方形/長方形 12">
            <a:extLst>
              <a:ext uri="{FF2B5EF4-FFF2-40B4-BE49-F238E27FC236}">
                <a16:creationId xmlns:a16="http://schemas.microsoft.com/office/drawing/2014/main" id="{B437B317-66D2-D8D2-EC5A-CD687C0FA37E}"/>
              </a:ext>
            </a:extLst>
          </p:cNvPr>
          <p:cNvSpPr/>
          <p:nvPr/>
        </p:nvSpPr>
        <p:spPr>
          <a:xfrm>
            <a:off x="1708118" y="3507061"/>
            <a:ext cx="2499120" cy="1136847"/>
          </a:xfrm>
          <a:prstGeom prst="rect">
            <a:avLst/>
          </a:prstGeom>
          <a:solidFill>
            <a:schemeClr val="accent1">
              <a:alpha val="50000"/>
            </a:schemeClr>
          </a:solidFill>
          <a:ln>
            <a:solidFill>
              <a:schemeClr val="accent5">
                <a:lumMod val="20000"/>
                <a:lumOff val="8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1" name="正方形/長方形 10">
            <a:extLst>
              <a:ext uri="{FF2B5EF4-FFF2-40B4-BE49-F238E27FC236}">
                <a16:creationId xmlns:a16="http://schemas.microsoft.com/office/drawing/2014/main" id="{1FD18CCC-D3DF-B837-0A08-13C858765FC6}"/>
              </a:ext>
            </a:extLst>
          </p:cNvPr>
          <p:cNvSpPr/>
          <p:nvPr/>
        </p:nvSpPr>
        <p:spPr>
          <a:xfrm>
            <a:off x="1698353" y="4651343"/>
            <a:ext cx="4506601" cy="1284608"/>
          </a:xfrm>
          <a:prstGeom prst="rect">
            <a:avLst/>
          </a:prstGeom>
          <a:solidFill>
            <a:srgbClr val="FF00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4" name="Google Shape;153;g31f5d0c0edc_0_52">
            <a:extLst>
              <a:ext uri="{FF2B5EF4-FFF2-40B4-BE49-F238E27FC236}">
                <a16:creationId xmlns:a16="http://schemas.microsoft.com/office/drawing/2014/main" id="{0F94A244-9960-29C4-7D40-173AF91DC524}"/>
              </a:ext>
            </a:extLst>
          </p:cNvPr>
          <p:cNvSpPr txBox="1"/>
          <p:nvPr/>
        </p:nvSpPr>
        <p:spPr>
          <a:xfrm>
            <a:off x="213244" y="1153177"/>
            <a:ext cx="1827845" cy="331143"/>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支給額</a:t>
            </a:r>
            <a:r>
              <a:rPr lang="en-US" altLang="ja-JP"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a:t>
            </a: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上限</a:t>
            </a:r>
            <a:r>
              <a:rPr lang="en-US" altLang="ja-JP"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a:t>
            </a:r>
            <a:endParaRPr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5" name="Google Shape;153;g31f5d0c0edc_0_52">
            <a:extLst>
              <a:ext uri="{FF2B5EF4-FFF2-40B4-BE49-F238E27FC236}">
                <a16:creationId xmlns:a16="http://schemas.microsoft.com/office/drawing/2014/main" id="{C856A800-C5AC-80FD-D809-68437309D6D7}"/>
              </a:ext>
            </a:extLst>
          </p:cNvPr>
          <p:cNvSpPr txBox="1"/>
          <p:nvPr/>
        </p:nvSpPr>
        <p:spPr>
          <a:xfrm>
            <a:off x="6021962" y="5797580"/>
            <a:ext cx="1155751" cy="331143"/>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a:t>
            </a:r>
            <a:endParaRPr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2" name="Google Shape;153;g31f5d0c0edc_0_52">
            <a:extLst>
              <a:ext uri="{FF2B5EF4-FFF2-40B4-BE49-F238E27FC236}">
                <a16:creationId xmlns:a16="http://schemas.microsoft.com/office/drawing/2014/main" id="{A74BC4C6-87F7-EE0A-C068-66843B730E1D}"/>
              </a:ext>
            </a:extLst>
          </p:cNvPr>
          <p:cNvSpPr txBox="1"/>
          <p:nvPr/>
        </p:nvSpPr>
        <p:spPr>
          <a:xfrm>
            <a:off x="6899214" y="5233803"/>
            <a:ext cx="1666623" cy="269587"/>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altLang="ja-JP" sz="12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2025</a:t>
            </a:r>
            <a:r>
              <a:rPr lang="ja-JP" altLang="en-US" sz="12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年度</a:t>
            </a:r>
            <a:r>
              <a:rPr lang="ja-JP" altLang="en-US" sz="1200" dirty="0">
                <a:solidFill>
                  <a:schemeClr val="dk1"/>
                </a:solidFill>
                <a:latin typeface="BIZ UDPゴシック" panose="020B0400000000000000" pitchFamily="50" charset="-128"/>
                <a:ea typeface="BIZ UDPゴシック" panose="020B0400000000000000" pitchFamily="50" charset="-128"/>
              </a:rPr>
              <a:t>～</a:t>
            </a:r>
            <a:r>
              <a:rPr lang="ja-JP" altLang="en-US" sz="12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開始案</a:t>
            </a:r>
            <a:endParaRPr sz="12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3" name="Google Shape;153;g31f5d0c0edc_0_52">
            <a:extLst>
              <a:ext uri="{FF2B5EF4-FFF2-40B4-BE49-F238E27FC236}">
                <a16:creationId xmlns:a16="http://schemas.microsoft.com/office/drawing/2014/main" id="{444412A4-3723-2F90-C3F0-40D24779E24F}"/>
              </a:ext>
            </a:extLst>
          </p:cNvPr>
          <p:cNvSpPr txBox="1"/>
          <p:nvPr/>
        </p:nvSpPr>
        <p:spPr>
          <a:xfrm>
            <a:off x="6599837" y="5532961"/>
            <a:ext cx="1582426" cy="331143"/>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自民・公明両党</a:t>
            </a:r>
            <a:endParaRPr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17" name="Google Shape;153;g31f5d0c0edc_0_52">
            <a:extLst>
              <a:ext uri="{FF2B5EF4-FFF2-40B4-BE49-F238E27FC236}">
                <a16:creationId xmlns:a16="http://schemas.microsoft.com/office/drawing/2014/main" id="{D9A50524-711A-B5EC-3594-66A06A072B06}"/>
              </a:ext>
            </a:extLst>
          </p:cNvPr>
          <p:cNvSpPr txBox="1"/>
          <p:nvPr/>
        </p:nvSpPr>
        <p:spPr>
          <a:xfrm>
            <a:off x="6533243" y="4814635"/>
            <a:ext cx="1666623" cy="515808"/>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2800" dirty="0">
                <a:solidFill>
                  <a:srgbClr val="FF0000"/>
                </a:solidFill>
                <a:latin typeface="BIZ UDPゴシック" panose="020B0400000000000000" pitchFamily="50" charset="-128"/>
                <a:ea typeface="BIZ UDPゴシック" panose="020B0400000000000000" pitchFamily="50" charset="-128"/>
              </a:rPr>
              <a:t>制限撤廃</a:t>
            </a:r>
            <a:endParaRPr sz="2800" b="0" i="0" u="none" strike="noStrike" cap="none" dirty="0">
              <a:solidFill>
                <a:srgbClr val="FF0000"/>
              </a:solidFill>
              <a:latin typeface="BIZ UDPゴシック" panose="020B0400000000000000" pitchFamily="50" charset="-128"/>
              <a:ea typeface="BIZ UDPゴシック" panose="020B0400000000000000" pitchFamily="50" charset="-128"/>
              <a:sym typeface="Arial"/>
            </a:endParaRPr>
          </a:p>
        </p:txBody>
      </p:sp>
      <p:cxnSp>
        <p:nvCxnSpPr>
          <p:cNvPr id="30" name="直線コネクタ 29">
            <a:extLst>
              <a:ext uri="{FF2B5EF4-FFF2-40B4-BE49-F238E27FC236}">
                <a16:creationId xmlns:a16="http://schemas.microsoft.com/office/drawing/2014/main" id="{5DE9A7D7-E13D-B1C2-C0CA-E5E46D5E899A}"/>
              </a:ext>
            </a:extLst>
          </p:cNvPr>
          <p:cNvCxnSpPr>
            <a:cxnSpLocks/>
          </p:cNvCxnSpPr>
          <p:nvPr/>
        </p:nvCxnSpPr>
        <p:spPr>
          <a:xfrm>
            <a:off x="1690733" y="5935951"/>
            <a:ext cx="6964456" cy="0"/>
          </a:xfrm>
          <a:prstGeom prst="line">
            <a:avLst/>
          </a:prstGeom>
          <a:ln w="28575">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34" name="直線コネクタ 33">
            <a:extLst>
              <a:ext uri="{FF2B5EF4-FFF2-40B4-BE49-F238E27FC236}">
                <a16:creationId xmlns:a16="http://schemas.microsoft.com/office/drawing/2014/main" id="{395C8D13-61FD-066E-D037-AEB7AF19E668}"/>
              </a:ext>
            </a:extLst>
          </p:cNvPr>
          <p:cNvCxnSpPr>
            <a:cxnSpLocks/>
          </p:cNvCxnSpPr>
          <p:nvPr/>
        </p:nvCxnSpPr>
        <p:spPr>
          <a:xfrm>
            <a:off x="1720442" y="2744657"/>
            <a:ext cx="6886765" cy="29829"/>
          </a:xfrm>
          <a:prstGeom prst="line">
            <a:avLst/>
          </a:prstGeom>
          <a:ln w="9525">
            <a:prstDash val="lgDashDot"/>
          </a:ln>
        </p:spPr>
        <p:style>
          <a:lnRef idx="1">
            <a:schemeClr val="dk1"/>
          </a:lnRef>
          <a:fillRef idx="0">
            <a:schemeClr val="dk1"/>
          </a:fillRef>
          <a:effectRef idx="0">
            <a:schemeClr val="dk1"/>
          </a:effectRef>
          <a:fontRef idx="minor">
            <a:schemeClr val="tx1"/>
          </a:fontRef>
        </p:style>
      </p:cxnSp>
      <p:cxnSp>
        <p:nvCxnSpPr>
          <p:cNvPr id="39" name="直線コネクタ 38">
            <a:extLst>
              <a:ext uri="{FF2B5EF4-FFF2-40B4-BE49-F238E27FC236}">
                <a16:creationId xmlns:a16="http://schemas.microsoft.com/office/drawing/2014/main" id="{A9C5BFA0-C0A9-E649-4281-CB014A9EEC4D}"/>
              </a:ext>
            </a:extLst>
          </p:cNvPr>
          <p:cNvCxnSpPr>
            <a:cxnSpLocks/>
          </p:cNvCxnSpPr>
          <p:nvPr/>
        </p:nvCxnSpPr>
        <p:spPr>
          <a:xfrm>
            <a:off x="1670041" y="3507061"/>
            <a:ext cx="253719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42" name="直線コネクタ 41">
            <a:extLst>
              <a:ext uri="{FF2B5EF4-FFF2-40B4-BE49-F238E27FC236}">
                <a16:creationId xmlns:a16="http://schemas.microsoft.com/office/drawing/2014/main" id="{0864019D-927F-11FC-9CF4-42C37522AE3B}"/>
              </a:ext>
            </a:extLst>
          </p:cNvPr>
          <p:cNvCxnSpPr>
            <a:cxnSpLocks/>
          </p:cNvCxnSpPr>
          <p:nvPr/>
        </p:nvCxnSpPr>
        <p:spPr>
          <a:xfrm>
            <a:off x="1720442" y="4644665"/>
            <a:ext cx="2504399" cy="0"/>
          </a:xfrm>
          <a:prstGeom prst="line">
            <a:avLst/>
          </a:prstGeom>
          <a:ln w="9525">
            <a:prstDash val="lgDashDot"/>
          </a:ln>
        </p:spPr>
        <p:style>
          <a:lnRef idx="1">
            <a:schemeClr val="dk1"/>
          </a:lnRef>
          <a:fillRef idx="0">
            <a:schemeClr val="dk1"/>
          </a:fillRef>
          <a:effectRef idx="0">
            <a:schemeClr val="dk1"/>
          </a:effectRef>
          <a:fontRef idx="minor">
            <a:schemeClr val="tx1"/>
          </a:fontRef>
        </p:style>
      </p:cxnSp>
      <p:pic>
        <p:nvPicPr>
          <p:cNvPr id="50" name="Google Shape;154;g31f5d0c0edc_0_52">
            <a:extLst>
              <a:ext uri="{FF2B5EF4-FFF2-40B4-BE49-F238E27FC236}">
                <a16:creationId xmlns:a16="http://schemas.microsoft.com/office/drawing/2014/main" id="{54516F03-2A17-E60A-1029-D7A978B7C746}"/>
              </a:ext>
            </a:extLst>
          </p:cNvPr>
          <p:cNvPicPr preferRelativeResize="0"/>
          <p:nvPr/>
        </p:nvPicPr>
        <p:blipFill rotWithShape="1">
          <a:blip r:embed="rId3">
            <a:alphaModFix/>
          </a:blip>
          <a:srcRect/>
          <a:stretch/>
        </p:blipFill>
        <p:spPr>
          <a:xfrm rot="10800000" flipH="1">
            <a:off x="0" y="380368"/>
            <a:ext cx="6789420" cy="696976"/>
          </a:xfrm>
          <a:prstGeom prst="rect">
            <a:avLst/>
          </a:prstGeom>
          <a:noFill/>
          <a:ln>
            <a:noFill/>
          </a:ln>
        </p:spPr>
      </p:pic>
      <p:sp>
        <p:nvSpPr>
          <p:cNvPr id="16" name="object 2">
            <a:extLst>
              <a:ext uri="{FF2B5EF4-FFF2-40B4-BE49-F238E27FC236}">
                <a16:creationId xmlns:a16="http://schemas.microsoft.com/office/drawing/2014/main" id="{272AA587-D5AF-BBD5-0E4A-0FD836FA649D}"/>
              </a:ext>
            </a:extLst>
          </p:cNvPr>
          <p:cNvSpPr txBox="1">
            <a:spLocks/>
          </p:cNvSpPr>
          <p:nvPr/>
        </p:nvSpPr>
        <p:spPr>
          <a:xfrm>
            <a:off x="382041" y="8793"/>
            <a:ext cx="6645381" cy="1061829"/>
          </a:xfrm>
          <a:prstGeom prst="rect">
            <a:avLst/>
          </a:prstGeom>
        </p:spPr>
        <p:txBody>
          <a:bodyPr spcFirstLastPara="1" vert="horz" wrap="square" lIns="0" tIns="12700" rIns="0" bIns="0" rtlCol="0" anchor="ctr"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spcBef>
                <a:spcPts val="3750"/>
              </a:spcBef>
              <a:spcAft>
                <a:spcPts val="1500"/>
              </a:spcAft>
            </a:pPr>
            <a:r>
              <a:rPr lang="ja-JP" altLang="en-US" sz="2400" b="1" i="0" dirty="0">
                <a:solidFill>
                  <a:schemeClr val="accent2"/>
                </a:solidFill>
                <a:effectLst/>
                <a:latin typeface="swis721"/>
                <a:ea typeface="BIZ UDPゴシック" panose="020B0400000000000000" pitchFamily="50" charset="-128"/>
              </a:rPr>
              <a:t>国の高校授業料支援</a:t>
            </a:r>
            <a:r>
              <a:rPr lang="en-US" altLang="ja-JP" sz="2400" b="1" i="0" dirty="0">
                <a:solidFill>
                  <a:schemeClr val="accent2"/>
                </a:solidFill>
                <a:effectLst/>
                <a:latin typeface="swis721"/>
                <a:ea typeface="BIZ UDPゴシック" panose="020B0400000000000000" pitchFamily="50" charset="-128"/>
              </a:rPr>
              <a:t>(</a:t>
            </a:r>
            <a:r>
              <a:rPr lang="ja-JP" altLang="en-US" sz="2400" b="1" i="0" dirty="0">
                <a:solidFill>
                  <a:schemeClr val="accent2"/>
                </a:solidFill>
                <a:effectLst/>
                <a:latin typeface="swis721"/>
                <a:ea typeface="BIZ UDPゴシック" panose="020B0400000000000000" pitchFamily="50" charset="-128"/>
              </a:rPr>
              <a:t>現在</a:t>
            </a:r>
            <a:r>
              <a:rPr lang="en-US" altLang="ja-JP" sz="2400" b="1" i="0" dirty="0">
                <a:solidFill>
                  <a:schemeClr val="accent2"/>
                </a:solidFill>
                <a:effectLst/>
                <a:latin typeface="swis721"/>
                <a:ea typeface="BIZ UDPゴシック" panose="020B0400000000000000" pitchFamily="50" charset="-128"/>
              </a:rPr>
              <a:t>2025.2)</a:t>
            </a:r>
            <a:endParaRPr lang="ja-JP" altLang="en-US" sz="2400" b="1" i="0" dirty="0">
              <a:solidFill>
                <a:schemeClr val="accent2"/>
              </a:solidFill>
              <a:effectLst/>
              <a:latin typeface="swis721"/>
              <a:ea typeface="BIZ UDPゴシック" panose="020B0400000000000000" pitchFamily="50" charset="-128"/>
            </a:endParaRPr>
          </a:p>
        </p:txBody>
      </p:sp>
      <p:sp>
        <p:nvSpPr>
          <p:cNvPr id="82" name="テキスト ボックス 81">
            <a:extLst>
              <a:ext uri="{FF2B5EF4-FFF2-40B4-BE49-F238E27FC236}">
                <a16:creationId xmlns:a16="http://schemas.microsoft.com/office/drawing/2014/main" id="{4C4A501B-5D19-6E12-2667-79447C04675F}"/>
              </a:ext>
            </a:extLst>
          </p:cNvPr>
          <p:cNvSpPr txBox="1"/>
          <p:nvPr/>
        </p:nvSpPr>
        <p:spPr>
          <a:xfrm>
            <a:off x="1396691" y="1614398"/>
            <a:ext cx="1108403" cy="369332"/>
          </a:xfrm>
          <a:prstGeom prst="rect">
            <a:avLst/>
          </a:prstGeom>
          <a:noFill/>
        </p:spPr>
        <p:txBody>
          <a:bodyPr wrap="square" rtlCol="0">
            <a:spAutoFit/>
          </a:bodyPr>
          <a:lstStyle/>
          <a:p>
            <a:r>
              <a:rPr kumimoji="1" lang="ja-JP" altLang="en-US" sz="1800" dirty="0">
                <a:latin typeface="BIZ UDPゴシック" panose="020B0400000000000000" pitchFamily="50" charset="-128"/>
                <a:ea typeface="BIZ UDPゴシック" panose="020B0400000000000000" pitchFamily="50" charset="-128"/>
              </a:rPr>
              <a:t>▶</a:t>
            </a:r>
          </a:p>
        </p:txBody>
      </p:sp>
      <p:sp>
        <p:nvSpPr>
          <p:cNvPr id="84" name="テキスト ボックス 83">
            <a:extLst>
              <a:ext uri="{FF2B5EF4-FFF2-40B4-BE49-F238E27FC236}">
                <a16:creationId xmlns:a16="http://schemas.microsoft.com/office/drawing/2014/main" id="{4CDBD767-C79B-AFF0-8A72-D88992F37B07}"/>
              </a:ext>
            </a:extLst>
          </p:cNvPr>
          <p:cNvSpPr txBox="1"/>
          <p:nvPr/>
        </p:nvSpPr>
        <p:spPr>
          <a:xfrm>
            <a:off x="231423" y="4461368"/>
            <a:ext cx="1395300" cy="292388"/>
          </a:xfrm>
          <a:prstGeom prst="rect">
            <a:avLst/>
          </a:prstGeom>
          <a:noFill/>
        </p:spPr>
        <p:txBody>
          <a:bodyPr wrap="square" rtlCol="0">
            <a:spAutoFit/>
          </a:bodyPr>
          <a:lstStyle/>
          <a:p>
            <a:r>
              <a:rPr kumimoji="1" lang="en-US" altLang="ja-JP" sz="1300" dirty="0">
                <a:latin typeface="BIZ UDPゴシック" panose="020B0400000000000000" pitchFamily="50" charset="-128"/>
                <a:ea typeface="BIZ UDPゴシック" panose="020B0400000000000000" pitchFamily="50" charset="-128"/>
              </a:rPr>
              <a:t>11</a:t>
            </a:r>
            <a:r>
              <a:rPr kumimoji="1" lang="ja-JP" altLang="en-US" sz="1300" dirty="0">
                <a:latin typeface="BIZ UDPゴシック" panose="020B0400000000000000" pitchFamily="50" charset="-128"/>
                <a:ea typeface="BIZ UDPゴシック" panose="020B0400000000000000" pitchFamily="50" charset="-128"/>
              </a:rPr>
              <a:t>万</a:t>
            </a:r>
            <a:r>
              <a:rPr kumimoji="1" lang="en-US" altLang="ja-JP" sz="1300" dirty="0">
                <a:latin typeface="BIZ UDPゴシック" panose="020B0400000000000000" pitchFamily="50" charset="-128"/>
                <a:ea typeface="BIZ UDPゴシック" panose="020B0400000000000000" pitchFamily="50" charset="-128"/>
              </a:rPr>
              <a:t>8800</a:t>
            </a:r>
            <a:r>
              <a:rPr kumimoji="1" lang="ja-JP" altLang="en-US" sz="1300" dirty="0">
                <a:latin typeface="BIZ UDPゴシック" panose="020B0400000000000000" pitchFamily="50" charset="-128"/>
                <a:ea typeface="BIZ UDPゴシック" panose="020B0400000000000000" pitchFamily="50" charset="-128"/>
              </a:rPr>
              <a:t>円</a:t>
            </a:r>
          </a:p>
        </p:txBody>
      </p:sp>
      <p:sp>
        <p:nvSpPr>
          <p:cNvPr id="85" name="テキスト ボックス 84">
            <a:extLst>
              <a:ext uri="{FF2B5EF4-FFF2-40B4-BE49-F238E27FC236}">
                <a16:creationId xmlns:a16="http://schemas.microsoft.com/office/drawing/2014/main" id="{5C39ACDE-32DD-1BBC-9AD5-057CE9831C00}"/>
              </a:ext>
            </a:extLst>
          </p:cNvPr>
          <p:cNvSpPr txBox="1"/>
          <p:nvPr/>
        </p:nvSpPr>
        <p:spPr>
          <a:xfrm>
            <a:off x="5790811" y="6097817"/>
            <a:ext cx="1108403" cy="338554"/>
          </a:xfrm>
          <a:prstGeom prst="rect">
            <a:avLst/>
          </a:prstGeom>
          <a:noFill/>
        </p:spPr>
        <p:txBody>
          <a:bodyPr wrap="square" rtlCol="0">
            <a:spAutoFit/>
          </a:bodyPr>
          <a:lstStyle/>
          <a:p>
            <a:r>
              <a:rPr kumimoji="1" lang="ja-JP" altLang="en-US" sz="1600" dirty="0">
                <a:latin typeface="BIZ UDPゴシック" panose="020B0400000000000000" pitchFamily="50" charset="-128"/>
                <a:ea typeface="BIZ UDPゴシック" panose="020B0400000000000000" pitchFamily="50" charset="-128"/>
              </a:rPr>
              <a:t>９１０万</a:t>
            </a:r>
          </a:p>
        </p:txBody>
      </p:sp>
      <p:sp>
        <p:nvSpPr>
          <p:cNvPr id="86" name="フッター プレースホルダー 3">
            <a:extLst>
              <a:ext uri="{FF2B5EF4-FFF2-40B4-BE49-F238E27FC236}">
                <a16:creationId xmlns:a16="http://schemas.microsoft.com/office/drawing/2014/main" id="{98D03D0F-8E60-2838-A0C7-1F3B696F58F7}"/>
              </a:ext>
            </a:extLst>
          </p:cNvPr>
          <p:cNvSpPr txBox="1">
            <a:spLocks/>
          </p:cNvSpPr>
          <p:nvPr/>
        </p:nvSpPr>
        <p:spPr>
          <a:xfrm>
            <a:off x="2928596" y="6460017"/>
            <a:ext cx="3273554" cy="290478"/>
          </a:xfrm>
          <a:prstGeom prst="rect">
            <a:avLst/>
          </a:prstGeom>
          <a:noFill/>
          <a:ln>
            <a:noFill/>
          </a:ln>
        </p:spPr>
        <p:txBody>
          <a:bodyPr spcFirstLastPara="1" wrap="square" lIns="82939" tIns="41458" rIns="82939" bIns="41458"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052" b="0" i="0" u="none" strike="noStrike" cap="none">
                <a:solidFill>
                  <a:srgbClr val="888888"/>
                </a:solidFill>
                <a:latin typeface="UD デジタル 教科書体 NK-B" panose="02020700000000000000" pitchFamily="18" charset="-128"/>
                <a:ea typeface="UD デジタル 教科書体 NK-B" panose="02020700000000000000" pitchFamily="18" charset="-128"/>
                <a:cs typeface="Arial"/>
                <a:sym typeface="Arial"/>
              </a:defRPr>
            </a:lvl1pPr>
            <a:lvl2pPr marR="0" lvl="1"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579" b="0" i="0" u="none" strike="noStrike" cap="none">
                <a:solidFill>
                  <a:schemeClr val="dk1"/>
                </a:solidFill>
                <a:latin typeface="Arial"/>
                <a:ea typeface="Arial"/>
                <a:cs typeface="Arial"/>
                <a:sym typeface="Arial"/>
              </a:defRPr>
            </a:lvl9pPr>
          </a:lstStyle>
          <a:p>
            <a:r>
              <a:rPr lang="en-US" altLang="ja-JP" sz="954" dirty="0">
                <a:latin typeface="BIZ UDPゴシック" panose="020B0400000000000000" pitchFamily="50" charset="-128"/>
                <a:ea typeface="BIZ UDPゴシック" panose="020B0400000000000000" pitchFamily="50" charset="-128"/>
              </a:rPr>
              <a:t>©2025</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kids</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money</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school</a:t>
            </a:r>
            <a:endParaRPr lang="ja-JP" altLang="en-US" sz="954" dirty="0">
              <a:latin typeface="BIZ UDPゴシック" panose="020B0400000000000000" pitchFamily="50" charset="-128"/>
              <a:ea typeface="BIZ UDPゴシック" panose="020B0400000000000000" pitchFamily="50" charset="-128"/>
            </a:endParaRPr>
          </a:p>
        </p:txBody>
      </p:sp>
      <p:cxnSp>
        <p:nvCxnSpPr>
          <p:cNvPr id="41" name="直線コネクタ 40">
            <a:extLst>
              <a:ext uri="{FF2B5EF4-FFF2-40B4-BE49-F238E27FC236}">
                <a16:creationId xmlns:a16="http://schemas.microsoft.com/office/drawing/2014/main" id="{31DDBB6C-C7F0-BBB3-7614-75F50C7273BD}"/>
              </a:ext>
            </a:extLst>
          </p:cNvPr>
          <p:cNvCxnSpPr>
            <a:cxnSpLocks/>
          </p:cNvCxnSpPr>
          <p:nvPr/>
        </p:nvCxnSpPr>
        <p:spPr>
          <a:xfrm>
            <a:off x="1679072" y="1792710"/>
            <a:ext cx="6886765" cy="29829"/>
          </a:xfrm>
          <a:prstGeom prst="line">
            <a:avLst/>
          </a:prstGeom>
          <a:ln w="9525">
            <a:prstDash val="lgDashDot"/>
          </a:ln>
        </p:spPr>
        <p:style>
          <a:lnRef idx="1">
            <a:schemeClr val="dk1"/>
          </a:lnRef>
          <a:fillRef idx="0">
            <a:schemeClr val="dk1"/>
          </a:fillRef>
          <a:effectRef idx="0">
            <a:schemeClr val="dk1"/>
          </a:effectRef>
          <a:fontRef idx="minor">
            <a:schemeClr val="tx1"/>
          </a:fontRef>
        </p:style>
      </p:cxnSp>
      <p:sp>
        <p:nvSpPr>
          <p:cNvPr id="25" name="正方形/長方形 24">
            <a:extLst>
              <a:ext uri="{FF2B5EF4-FFF2-40B4-BE49-F238E27FC236}">
                <a16:creationId xmlns:a16="http://schemas.microsoft.com/office/drawing/2014/main" id="{367E9571-E9E4-D305-C7BB-6FEBCB5B1240}"/>
              </a:ext>
            </a:extLst>
          </p:cNvPr>
          <p:cNvSpPr/>
          <p:nvPr/>
        </p:nvSpPr>
        <p:spPr>
          <a:xfrm>
            <a:off x="2957456" y="2600386"/>
            <a:ext cx="4671359" cy="406916"/>
          </a:xfrm>
          <a:prstGeom prst="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74" name="テキスト ボックス 73">
            <a:extLst>
              <a:ext uri="{FF2B5EF4-FFF2-40B4-BE49-F238E27FC236}">
                <a16:creationId xmlns:a16="http://schemas.microsoft.com/office/drawing/2014/main" id="{EA90AE87-47E4-C738-A28E-9F3C9B81D136}"/>
              </a:ext>
            </a:extLst>
          </p:cNvPr>
          <p:cNvSpPr txBox="1"/>
          <p:nvPr/>
        </p:nvSpPr>
        <p:spPr>
          <a:xfrm>
            <a:off x="3490026" y="2636728"/>
            <a:ext cx="3956409" cy="338554"/>
          </a:xfrm>
          <a:prstGeom prst="rect">
            <a:avLst/>
          </a:prstGeom>
          <a:noFill/>
        </p:spPr>
        <p:txBody>
          <a:bodyPr wrap="square" rtlCol="0">
            <a:spAutoFit/>
          </a:bodyPr>
          <a:lstStyle/>
          <a:p>
            <a:r>
              <a:rPr kumimoji="1" lang="ja-JP" altLang="en-US" sz="1600" dirty="0">
                <a:latin typeface="BIZ UDPゴシック" panose="020B0400000000000000" pitchFamily="50" charset="-128"/>
                <a:ea typeface="BIZ UDPゴシック" panose="020B0400000000000000" pitchFamily="50" charset="-128"/>
              </a:rPr>
              <a:t>東京都</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現在</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600" dirty="0">
                <a:latin typeface="BIZ UDPゴシック" panose="020B0400000000000000" pitchFamily="50" charset="-128"/>
                <a:ea typeface="BIZ UDPゴシック" panose="020B0400000000000000" pitchFamily="50" charset="-128"/>
              </a:rPr>
              <a:t>　　　　所得制限なし</a:t>
            </a:r>
          </a:p>
        </p:txBody>
      </p:sp>
      <p:cxnSp>
        <p:nvCxnSpPr>
          <p:cNvPr id="46" name="直線コネクタ 45">
            <a:extLst>
              <a:ext uri="{FF2B5EF4-FFF2-40B4-BE49-F238E27FC236}">
                <a16:creationId xmlns:a16="http://schemas.microsoft.com/office/drawing/2014/main" id="{798F2485-1F22-B7A4-0F67-4135C54AFEE6}"/>
              </a:ext>
            </a:extLst>
          </p:cNvPr>
          <p:cNvCxnSpPr>
            <a:cxnSpLocks/>
          </p:cNvCxnSpPr>
          <p:nvPr/>
        </p:nvCxnSpPr>
        <p:spPr>
          <a:xfrm flipH="1">
            <a:off x="1687636" y="1398699"/>
            <a:ext cx="2878" cy="4537252"/>
          </a:xfrm>
          <a:prstGeom prst="line">
            <a:avLst/>
          </a:prstGeom>
          <a:ln w="28575">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53" name="正方形/長方形 52">
            <a:extLst>
              <a:ext uri="{FF2B5EF4-FFF2-40B4-BE49-F238E27FC236}">
                <a16:creationId xmlns:a16="http://schemas.microsoft.com/office/drawing/2014/main" id="{BEDAD7D0-FA47-03E2-4EEA-CFFFEDD3E724}"/>
              </a:ext>
            </a:extLst>
          </p:cNvPr>
          <p:cNvSpPr/>
          <p:nvPr/>
        </p:nvSpPr>
        <p:spPr>
          <a:xfrm>
            <a:off x="2909411" y="1589252"/>
            <a:ext cx="4671359" cy="406916"/>
          </a:xfrm>
          <a:prstGeom prst="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55" name="テキスト ボックス 54">
            <a:extLst>
              <a:ext uri="{FF2B5EF4-FFF2-40B4-BE49-F238E27FC236}">
                <a16:creationId xmlns:a16="http://schemas.microsoft.com/office/drawing/2014/main" id="{616B72D2-EEB0-55C7-6894-195A3D7771F8}"/>
              </a:ext>
            </a:extLst>
          </p:cNvPr>
          <p:cNvSpPr txBox="1"/>
          <p:nvPr/>
        </p:nvSpPr>
        <p:spPr>
          <a:xfrm>
            <a:off x="3414288" y="1636343"/>
            <a:ext cx="3956409" cy="338554"/>
          </a:xfrm>
          <a:prstGeom prst="rect">
            <a:avLst/>
          </a:prstGeom>
          <a:noFill/>
        </p:spPr>
        <p:txBody>
          <a:bodyPr wrap="square" rtlCol="0">
            <a:spAutoFit/>
          </a:bodyPr>
          <a:lstStyle/>
          <a:p>
            <a:r>
              <a:rPr kumimoji="1" lang="ja-JP" altLang="en-US" sz="1600" dirty="0">
                <a:latin typeface="BIZ UDPゴシック" panose="020B0400000000000000" pitchFamily="50" charset="-128"/>
                <a:ea typeface="BIZ UDPゴシック" panose="020B0400000000000000" pitchFamily="50" charset="-128"/>
              </a:rPr>
              <a:t>大阪府</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現在</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600" dirty="0">
                <a:latin typeface="BIZ UDPゴシック" panose="020B0400000000000000" pitchFamily="50" charset="-128"/>
                <a:ea typeface="BIZ UDPゴシック" panose="020B0400000000000000" pitchFamily="50" charset="-128"/>
              </a:rPr>
              <a:t>　　　　所得制限なし</a:t>
            </a:r>
          </a:p>
        </p:txBody>
      </p:sp>
      <p:sp>
        <p:nvSpPr>
          <p:cNvPr id="56" name="Google Shape;153;g31f5d0c0edc_0_52">
            <a:extLst>
              <a:ext uri="{FF2B5EF4-FFF2-40B4-BE49-F238E27FC236}">
                <a16:creationId xmlns:a16="http://schemas.microsoft.com/office/drawing/2014/main" id="{4AA92EED-04FE-3194-BE6B-D871CD675719}"/>
              </a:ext>
            </a:extLst>
          </p:cNvPr>
          <p:cNvSpPr txBox="1"/>
          <p:nvPr/>
        </p:nvSpPr>
        <p:spPr>
          <a:xfrm>
            <a:off x="7748886" y="6032356"/>
            <a:ext cx="1827845" cy="331143"/>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世帯年収目安</a:t>
            </a:r>
            <a:endParaRPr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57" name="テキスト ボックス 56">
            <a:extLst>
              <a:ext uri="{FF2B5EF4-FFF2-40B4-BE49-F238E27FC236}">
                <a16:creationId xmlns:a16="http://schemas.microsoft.com/office/drawing/2014/main" id="{9ADB82F6-DC75-4E66-4F06-0F5FDD42AEA3}"/>
              </a:ext>
            </a:extLst>
          </p:cNvPr>
          <p:cNvSpPr txBox="1"/>
          <p:nvPr/>
        </p:nvSpPr>
        <p:spPr>
          <a:xfrm>
            <a:off x="3770632" y="6101131"/>
            <a:ext cx="1108403" cy="338554"/>
          </a:xfrm>
          <a:prstGeom prst="rect">
            <a:avLst/>
          </a:prstGeom>
          <a:noFill/>
        </p:spPr>
        <p:txBody>
          <a:bodyPr wrap="square" rtlCol="0">
            <a:spAutoFit/>
          </a:bodyPr>
          <a:lstStyle/>
          <a:p>
            <a:r>
              <a:rPr kumimoji="1" lang="ja-JP" altLang="en-US" sz="1600" dirty="0">
                <a:latin typeface="BIZ UDPゴシック" panose="020B0400000000000000" pitchFamily="50" charset="-128"/>
                <a:ea typeface="BIZ UDPゴシック" panose="020B0400000000000000" pitchFamily="50" charset="-128"/>
              </a:rPr>
              <a:t>５９０万</a:t>
            </a:r>
          </a:p>
        </p:txBody>
      </p:sp>
      <p:sp>
        <p:nvSpPr>
          <p:cNvPr id="59" name="四角形: 角を丸くする 58">
            <a:extLst>
              <a:ext uri="{FF2B5EF4-FFF2-40B4-BE49-F238E27FC236}">
                <a16:creationId xmlns:a16="http://schemas.microsoft.com/office/drawing/2014/main" id="{DD4D587C-BD76-88D5-22E9-2FC925AADC31}"/>
              </a:ext>
            </a:extLst>
          </p:cNvPr>
          <p:cNvSpPr/>
          <p:nvPr/>
        </p:nvSpPr>
        <p:spPr>
          <a:xfrm>
            <a:off x="5699744" y="6079645"/>
            <a:ext cx="1108403"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61" name="四角形: 角を丸くする 60">
            <a:extLst>
              <a:ext uri="{FF2B5EF4-FFF2-40B4-BE49-F238E27FC236}">
                <a16:creationId xmlns:a16="http://schemas.microsoft.com/office/drawing/2014/main" id="{E0D4DE72-58D7-88F0-F56F-D3DF516FBA4D}"/>
              </a:ext>
            </a:extLst>
          </p:cNvPr>
          <p:cNvSpPr/>
          <p:nvPr/>
        </p:nvSpPr>
        <p:spPr>
          <a:xfrm>
            <a:off x="3704732" y="6106188"/>
            <a:ext cx="1108403"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64" name="Google Shape;153;g31f5d0c0edc_0_52">
            <a:extLst>
              <a:ext uri="{FF2B5EF4-FFF2-40B4-BE49-F238E27FC236}">
                <a16:creationId xmlns:a16="http://schemas.microsoft.com/office/drawing/2014/main" id="{CE070847-79E1-5C1E-712F-F4B87B060E69}"/>
              </a:ext>
            </a:extLst>
          </p:cNvPr>
          <p:cNvSpPr txBox="1"/>
          <p:nvPr/>
        </p:nvSpPr>
        <p:spPr>
          <a:xfrm>
            <a:off x="4028263" y="5802993"/>
            <a:ext cx="1155751" cy="331143"/>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altLang="en-US"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a:t>
            </a:r>
            <a:endParaRPr sz="16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65" name="四角形: 角を丸くする 64">
            <a:extLst>
              <a:ext uri="{FF2B5EF4-FFF2-40B4-BE49-F238E27FC236}">
                <a16:creationId xmlns:a16="http://schemas.microsoft.com/office/drawing/2014/main" id="{56A428A6-0B77-0A28-2010-2B7D4B69EF4E}"/>
              </a:ext>
            </a:extLst>
          </p:cNvPr>
          <p:cNvSpPr/>
          <p:nvPr/>
        </p:nvSpPr>
        <p:spPr>
          <a:xfrm>
            <a:off x="283670" y="4452959"/>
            <a:ext cx="1203430"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66" name="四角形: 角を丸くする 65">
            <a:extLst>
              <a:ext uri="{FF2B5EF4-FFF2-40B4-BE49-F238E27FC236}">
                <a16:creationId xmlns:a16="http://schemas.microsoft.com/office/drawing/2014/main" id="{C6D3FB64-47D4-5B6A-1EBA-BA1C32EBFA31}"/>
              </a:ext>
            </a:extLst>
          </p:cNvPr>
          <p:cNvSpPr/>
          <p:nvPr/>
        </p:nvSpPr>
        <p:spPr>
          <a:xfrm>
            <a:off x="264937" y="3329375"/>
            <a:ext cx="1203430"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67" name="四角形: 角を丸くする 66">
            <a:extLst>
              <a:ext uri="{FF2B5EF4-FFF2-40B4-BE49-F238E27FC236}">
                <a16:creationId xmlns:a16="http://schemas.microsoft.com/office/drawing/2014/main" id="{5C548C09-FB44-6B64-EDF3-0EEE85882E8F}"/>
              </a:ext>
            </a:extLst>
          </p:cNvPr>
          <p:cNvSpPr/>
          <p:nvPr/>
        </p:nvSpPr>
        <p:spPr>
          <a:xfrm>
            <a:off x="275051" y="2559499"/>
            <a:ext cx="1203430"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71" name="四角形: 角を丸くする 70">
            <a:extLst>
              <a:ext uri="{FF2B5EF4-FFF2-40B4-BE49-F238E27FC236}">
                <a16:creationId xmlns:a16="http://schemas.microsoft.com/office/drawing/2014/main" id="{AE82B9C2-9EC2-B658-8A48-4DFA94D65754}"/>
              </a:ext>
            </a:extLst>
          </p:cNvPr>
          <p:cNvSpPr/>
          <p:nvPr/>
        </p:nvSpPr>
        <p:spPr>
          <a:xfrm>
            <a:off x="265570" y="1611070"/>
            <a:ext cx="1203430" cy="355372"/>
          </a:xfrm>
          <a:prstGeom prst="round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cxnSp>
        <p:nvCxnSpPr>
          <p:cNvPr id="87" name="直線コネクタ 86">
            <a:extLst>
              <a:ext uri="{FF2B5EF4-FFF2-40B4-BE49-F238E27FC236}">
                <a16:creationId xmlns:a16="http://schemas.microsoft.com/office/drawing/2014/main" id="{298F14B0-727A-84E7-9557-B412FC0EFF7B}"/>
              </a:ext>
            </a:extLst>
          </p:cNvPr>
          <p:cNvCxnSpPr>
            <a:cxnSpLocks/>
          </p:cNvCxnSpPr>
          <p:nvPr/>
        </p:nvCxnSpPr>
        <p:spPr>
          <a:xfrm>
            <a:off x="4224841" y="4643708"/>
            <a:ext cx="4301159"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90" name="直線コネクタ 89">
            <a:extLst>
              <a:ext uri="{FF2B5EF4-FFF2-40B4-BE49-F238E27FC236}">
                <a16:creationId xmlns:a16="http://schemas.microsoft.com/office/drawing/2014/main" id="{77190BF2-A9F8-358C-1C06-D0C26385C212}"/>
              </a:ext>
            </a:extLst>
          </p:cNvPr>
          <p:cNvCxnSpPr>
            <a:cxnSpLocks/>
          </p:cNvCxnSpPr>
          <p:nvPr/>
        </p:nvCxnSpPr>
        <p:spPr>
          <a:xfrm flipV="1">
            <a:off x="4206005" y="3507061"/>
            <a:ext cx="1233" cy="114532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4" name="四角形: 角を丸くする 93">
            <a:extLst>
              <a:ext uri="{FF2B5EF4-FFF2-40B4-BE49-F238E27FC236}">
                <a16:creationId xmlns:a16="http://schemas.microsoft.com/office/drawing/2014/main" id="{126CBA66-285E-06CA-5EFB-07D570C278F0}"/>
              </a:ext>
            </a:extLst>
          </p:cNvPr>
          <p:cNvSpPr/>
          <p:nvPr/>
        </p:nvSpPr>
        <p:spPr>
          <a:xfrm>
            <a:off x="4714957" y="2665357"/>
            <a:ext cx="546965" cy="298310"/>
          </a:xfrm>
          <a:prstGeom prst="roundRect">
            <a:avLst/>
          </a:prstGeom>
          <a:solidFill>
            <a:srgbClr val="FF3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95" name="テキスト ボックス 94">
            <a:extLst>
              <a:ext uri="{FF2B5EF4-FFF2-40B4-BE49-F238E27FC236}">
                <a16:creationId xmlns:a16="http://schemas.microsoft.com/office/drawing/2014/main" id="{113C810D-A58E-7226-D50F-FBD02F4B9A85}"/>
              </a:ext>
            </a:extLst>
          </p:cNvPr>
          <p:cNvSpPr txBox="1"/>
          <p:nvPr/>
        </p:nvSpPr>
        <p:spPr>
          <a:xfrm flipH="1">
            <a:off x="4714957" y="2650932"/>
            <a:ext cx="627651" cy="338554"/>
          </a:xfrm>
          <a:prstGeom prst="rect">
            <a:avLst/>
          </a:prstGeom>
          <a:noFill/>
        </p:spPr>
        <p:txBody>
          <a:bodyPr wrap="square" rtlCol="0">
            <a:spAutoFit/>
          </a:bodyPr>
          <a:lstStyle/>
          <a:p>
            <a:r>
              <a:rPr kumimoji="1" lang="ja-JP" altLang="en-US" sz="1600" b="1" dirty="0">
                <a:solidFill>
                  <a:schemeClr val="bg1"/>
                </a:solidFill>
                <a:latin typeface="BIZ UDPゴシック" panose="020B0400000000000000" pitchFamily="50" charset="-128"/>
                <a:ea typeface="BIZ UDPゴシック" panose="020B0400000000000000" pitchFamily="50" charset="-128"/>
              </a:rPr>
              <a:t>私立</a:t>
            </a:r>
          </a:p>
        </p:txBody>
      </p:sp>
      <p:sp>
        <p:nvSpPr>
          <p:cNvPr id="98" name="四角形: 角を丸くする 97">
            <a:extLst>
              <a:ext uri="{FF2B5EF4-FFF2-40B4-BE49-F238E27FC236}">
                <a16:creationId xmlns:a16="http://schemas.microsoft.com/office/drawing/2014/main" id="{54DC57F7-5FF1-F93E-DF8E-9188E81F6D11}"/>
              </a:ext>
            </a:extLst>
          </p:cNvPr>
          <p:cNvSpPr/>
          <p:nvPr/>
        </p:nvSpPr>
        <p:spPr>
          <a:xfrm>
            <a:off x="2588032" y="3933580"/>
            <a:ext cx="705559" cy="306593"/>
          </a:xfrm>
          <a:prstGeom prst="roundRect">
            <a:avLst/>
          </a:prstGeom>
          <a:solidFill>
            <a:srgbClr val="FF3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99" name="テキスト ボックス 98">
            <a:extLst>
              <a:ext uri="{FF2B5EF4-FFF2-40B4-BE49-F238E27FC236}">
                <a16:creationId xmlns:a16="http://schemas.microsoft.com/office/drawing/2014/main" id="{43D9B7E8-4F78-DEF7-A6C4-50CCEE98AB02}"/>
              </a:ext>
            </a:extLst>
          </p:cNvPr>
          <p:cNvSpPr txBox="1"/>
          <p:nvPr/>
        </p:nvSpPr>
        <p:spPr>
          <a:xfrm flipH="1">
            <a:off x="2666513" y="3918097"/>
            <a:ext cx="627651" cy="338554"/>
          </a:xfrm>
          <a:prstGeom prst="rect">
            <a:avLst/>
          </a:prstGeom>
          <a:noFill/>
        </p:spPr>
        <p:txBody>
          <a:bodyPr wrap="square" rtlCol="0">
            <a:spAutoFit/>
          </a:bodyPr>
          <a:lstStyle/>
          <a:p>
            <a:r>
              <a:rPr kumimoji="1" lang="ja-JP" altLang="en-US" sz="1600" b="1" dirty="0">
                <a:solidFill>
                  <a:schemeClr val="bg1"/>
                </a:solidFill>
                <a:latin typeface="BIZ UDPゴシック" panose="020B0400000000000000" pitchFamily="50" charset="-128"/>
                <a:ea typeface="BIZ UDPゴシック" panose="020B0400000000000000" pitchFamily="50" charset="-128"/>
              </a:rPr>
              <a:t>私立</a:t>
            </a:r>
          </a:p>
        </p:txBody>
      </p:sp>
      <p:sp>
        <p:nvSpPr>
          <p:cNvPr id="100" name="四角形: 角を丸くする 99">
            <a:extLst>
              <a:ext uri="{FF2B5EF4-FFF2-40B4-BE49-F238E27FC236}">
                <a16:creationId xmlns:a16="http://schemas.microsoft.com/office/drawing/2014/main" id="{12A92DDE-0BE4-E889-79FB-A719FA83E24D}"/>
              </a:ext>
            </a:extLst>
          </p:cNvPr>
          <p:cNvSpPr/>
          <p:nvPr/>
        </p:nvSpPr>
        <p:spPr>
          <a:xfrm>
            <a:off x="2603129" y="4901149"/>
            <a:ext cx="705559" cy="306593"/>
          </a:xfrm>
          <a:prstGeom prst="roundRect">
            <a:avLst/>
          </a:prstGeom>
          <a:solidFill>
            <a:srgbClr val="FF3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01" name="テキスト ボックス 100">
            <a:extLst>
              <a:ext uri="{FF2B5EF4-FFF2-40B4-BE49-F238E27FC236}">
                <a16:creationId xmlns:a16="http://schemas.microsoft.com/office/drawing/2014/main" id="{2E8FA7AA-EECC-AFDC-9DBE-8795154B43E2}"/>
              </a:ext>
            </a:extLst>
          </p:cNvPr>
          <p:cNvSpPr txBox="1"/>
          <p:nvPr/>
        </p:nvSpPr>
        <p:spPr>
          <a:xfrm flipH="1">
            <a:off x="2681610" y="4885666"/>
            <a:ext cx="627651" cy="338554"/>
          </a:xfrm>
          <a:prstGeom prst="rect">
            <a:avLst/>
          </a:prstGeom>
          <a:noFill/>
        </p:spPr>
        <p:txBody>
          <a:bodyPr wrap="square" rtlCol="0">
            <a:spAutoFit/>
          </a:bodyPr>
          <a:lstStyle/>
          <a:p>
            <a:r>
              <a:rPr kumimoji="1" lang="ja-JP" altLang="en-US" sz="1600" b="1" dirty="0">
                <a:solidFill>
                  <a:schemeClr val="bg1"/>
                </a:solidFill>
                <a:latin typeface="BIZ UDPゴシック" panose="020B0400000000000000" pitchFamily="50" charset="-128"/>
                <a:ea typeface="BIZ UDPゴシック" panose="020B0400000000000000" pitchFamily="50" charset="-128"/>
              </a:rPr>
              <a:t>私立</a:t>
            </a:r>
          </a:p>
        </p:txBody>
      </p:sp>
      <p:sp>
        <p:nvSpPr>
          <p:cNvPr id="102" name="四角形: 角を丸くする 101">
            <a:extLst>
              <a:ext uri="{FF2B5EF4-FFF2-40B4-BE49-F238E27FC236}">
                <a16:creationId xmlns:a16="http://schemas.microsoft.com/office/drawing/2014/main" id="{D615FCF2-6528-035D-5E9A-9EFCEB091CC0}"/>
              </a:ext>
            </a:extLst>
          </p:cNvPr>
          <p:cNvSpPr/>
          <p:nvPr/>
        </p:nvSpPr>
        <p:spPr>
          <a:xfrm>
            <a:off x="2611927" y="5320232"/>
            <a:ext cx="705559" cy="306593"/>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03" name="テキスト ボックス 102">
            <a:extLst>
              <a:ext uri="{FF2B5EF4-FFF2-40B4-BE49-F238E27FC236}">
                <a16:creationId xmlns:a16="http://schemas.microsoft.com/office/drawing/2014/main" id="{93B35CB3-B4FA-AB47-B944-A35F8435995A}"/>
              </a:ext>
            </a:extLst>
          </p:cNvPr>
          <p:cNvSpPr txBox="1"/>
          <p:nvPr/>
        </p:nvSpPr>
        <p:spPr>
          <a:xfrm flipH="1">
            <a:off x="2690408" y="5304749"/>
            <a:ext cx="627651" cy="338554"/>
          </a:xfrm>
          <a:prstGeom prst="rect">
            <a:avLst/>
          </a:prstGeom>
          <a:noFill/>
        </p:spPr>
        <p:txBody>
          <a:bodyPr wrap="square" rtlCol="0">
            <a:spAutoFit/>
          </a:bodyPr>
          <a:lstStyle/>
          <a:p>
            <a:r>
              <a:rPr kumimoji="1" lang="ja-JP" altLang="en-US" sz="1600" dirty="0">
                <a:solidFill>
                  <a:schemeClr val="bg1"/>
                </a:solidFill>
                <a:latin typeface="BIZ UDPゴシック" panose="020B0400000000000000" pitchFamily="50" charset="-128"/>
                <a:ea typeface="BIZ UDPゴシック" panose="020B0400000000000000" pitchFamily="50" charset="-128"/>
              </a:rPr>
              <a:t>公立</a:t>
            </a:r>
          </a:p>
        </p:txBody>
      </p:sp>
      <p:sp>
        <p:nvSpPr>
          <p:cNvPr id="104" name="テキスト ボックス 103">
            <a:extLst>
              <a:ext uri="{FF2B5EF4-FFF2-40B4-BE49-F238E27FC236}">
                <a16:creationId xmlns:a16="http://schemas.microsoft.com/office/drawing/2014/main" id="{0936F173-A139-DF59-D6FE-67360E871800}"/>
              </a:ext>
            </a:extLst>
          </p:cNvPr>
          <p:cNvSpPr txBox="1"/>
          <p:nvPr/>
        </p:nvSpPr>
        <p:spPr>
          <a:xfrm>
            <a:off x="249274" y="3329375"/>
            <a:ext cx="1395300" cy="292388"/>
          </a:xfrm>
          <a:prstGeom prst="rect">
            <a:avLst/>
          </a:prstGeom>
          <a:noFill/>
        </p:spPr>
        <p:txBody>
          <a:bodyPr wrap="square" rtlCol="0">
            <a:spAutoFit/>
          </a:bodyPr>
          <a:lstStyle/>
          <a:p>
            <a:r>
              <a:rPr kumimoji="1" lang="en-US" altLang="ja-JP" sz="1300" dirty="0">
                <a:latin typeface="BIZ UDPゴシック" panose="020B0400000000000000" pitchFamily="50" charset="-128"/>
                <a:ea typeface="BIZ UDPゴシック" panose="020B0400000000000000" pitchFamily="50" charset="-128"/>
              </a:rPr>
              <a:t>39</a:t>
            </a:r>
            <a:r>
              <a:rPr kumimoji="1" lang="ja-JP" altLang="en-US" sz="1300" dirty="0">
                <a:latin typeface="BIZ UDPゴシック" panose="020B0400000000000000" pitchFamily="50" charset="-128"/>
                <a:ea typeface="BIZ UDPゴシック" panose="020B0400000000000000" pitchFamily="50" charset="-128"/>
              </a:rPr>
              <a:t>万</a:t>
            </a:r>
            <a:r>
              <a:rPr kumimoji="1" lang="en-US" altLang="ja-JP" sz="1300" dirty="0">
                <a:latin typeface="BIZ UDPゴシック" panose="020B0400000000000000" pitchFamily="50" charset="-128"/>
                <a:ea typeface="BIZ UDPゴシック" panose="020B0400000000000000" pitchFamily="50" charset="-128"/>
              </a:rPr>
              <a:t>6000</a:t>
            </a:r>
            <a:r>
              <a:rPr kumimoji="1" lang="ja-JP" altLang="en-US" sz="1300" dirty="0">
                <a:latin typeface="BIZ UDPゴシック" panose="020B0400000000000000" pitchFamily="50" charset="-128"/>
                <a:ea typeface="BIZ UDPゴシック" panose="020B0400000000000000" pitchFamily="50" charset="-128"/>
              </a:rPr>
              <a:t>円</a:t>
            </a:r>
          </a:p>
        </p:txBody>
      </p:sp>
      <p:sp>
        <p:nvSpPr>
          <p:cNvPr id="105" name="テキスト ボックス 104">
            <a:extLst>
              <a:ext uri="{FF2B5EF4-FFF2-40B4-BE49-F238E27FC236}">
                <a16:creationId xmlns:a16="http://schemas.microsoft.com/office/drawing/2014/main" id="{618616AB-DEEE-0416-326A-5A0BA1245F64}"/>
              </a:ext>
            </a:extLst>
          </p:cNvPr>
          <p:cNvSpPr txBox="1"/>
          <p:nvPr/>
        </p:nvSpPr>
        <p:spPr>
          <a:xfrm>
            <a:off x="457519" y="1605051"/>
            <a:ext cx="1395300" cy="292388"/>
          </a:xfrm>
          <a:prstGeom prst="rect">
            <a:avLst/>
          </a:prstGeom>
          <a:noFill/>
        </p:spPr>
        <p:txBody>
          <a:bodyPr wrap="square" rtlCol="0">
            <a:spAutoFit/>
          </a:bodyPr>
          <a:lstStyle/>
          <a:p>
            <a:r>
              <a:rPr kumimoji="1" lang="en-US" altLang="ja-JP" sz="1300" dirty="0">
                <a:latin typeface="BIZ UDPゴシック" panose="020B0400000000000000" pitchFamily="50" charset="-128"/>
                <a:ea typeface="BIZ UDPゴシック" panose="020B0400000000000000" pitchFamily="50" charset="-128"/>
              </a:rPr>
              <a:t>63</a:t>
            </a:r>
            <a:r>
              <a:rPr kumimoji="1" lang="ja-JP" altLang="en-US" sz="1300" dirty="0">
                <a:latin typeface="BIZ UDPゴシック" panose="020B0400000000000000" pitchFamily="50" charset="-128"/>
                <a:ea typeface="BIZ UDPゴシック" panose="020B0400000000000000" pitchFamily="50" charset="-128"/>
              </a:rPr>
              <a:t>万円</a:t>
            </a:r>
          </a:p>
        </p:txBody>
      </p:sp>
      <p:sp>
        <p:nvSpPr>
          <p:cNvPr id="106" name="テキスト ボックス 105">
            <a:extLst>
              <a:ext uri="{FF2B5EF4-FFF2-40B4-BE49-F238E27FC236}">
                <a16:creationId xmlns:a16="http://schemas.microsoft.com/office/drawing/2014/main" id="{00769120-0063-2564-4BD6-69C93027D054}"/>
              </a:ext>
            </a:extLst>
          </p:cNvPr>
          <p:cNvSpPr txBox="1"/>
          <p:nvPr/>
        </p:nvSpPr>
        <p:spPr>
          <a:xfrm>
            <a:off x="273343" y="2556114"/>
            <a:ext cx="1705721" cy="292388"/>
          </a:xfrm>
          <a:prstGeom prst="rect">
            <a:avLst/>
          </a:prstGeom>
          <a:noFill/>
        </p:spPr>
        <p:txBody>
          <a:bodyPr wrap="square" rtlCol="0">
            <a:spAutoFit/>
          </a:bodyPr>
          <a:lstStyle/>
          <a:p>
            <a:r>
              <a:rPr kumimoji="1" lang="en-US" altLang="ja-JP" sz="1300" dirty="0">
                <a:latin typeface="BIZ UDPゴシック" panose="020B0400000000000000" pitchFamily="50" charset="-128"/>
                <a:ea typeface="BIZ UDPゴシック" panose="020B0400000000000000" pitchFamily="50" charset="-128"/>
              </a:rPr>
              <a:t>48</a:t>
            </a:r>
            <a:r>
              <a:rPr kumimoji="1" lang="ja-JP" altLang="en-US" sz="1300" dirty="0">
                <a:latin typeface="BIZ UDPゴシック" panose="020B0400000000000000" pitchFamily="50" charset="-128"/>
                <a:ea typeface="BIZ UDPゴシック" panose="020B0400000000000000" pitchFamily="50" charset="-128"/>
              </a:rPr>
              <a:t>万</a:t>
            </a:r>
            <a:r>
              <a:rPr kumimoji="1" lang="en-US" altLang="ja-JP" sz="1300" dirty="0">
                <a:latin typeface="BIZ UDPゴシック" panose="020B0400000000000000" pitchFamily="50" charset="-128"/>
                <a:ea typeface="BIZ UDPゴシック" panose="020B0400000000000000" pitchFamily="50" charset="-128"/>
              </a:rPr>
              <a:t>4000</a:t>
            </a:r>
            <a:r>
              <a:rPr kumimoji="1" lang="ja-JP" altLang="en-US" sz="1300" dirty="0">
                <a:latin typeface="BIZ UDPゴシック" panose="020B0400000000000000" pitchFamily="50" charset="-128"/>
                <a:ea typeface="BIZ UDPゴシック" panose="020B0400000000000000" pitchFamily="50" charset="-128"/>
              </a:rPr>
              <a:t>円</a:t>
            </a:r>
          </a:p>
        </p:txBody>
      </p:sp>
      <p:sp>
        <p:nvSpPr>
          <p:cNvPr id="107" name="テキスト ボックス 106">
            <a:extLst>
              <a:ext uri="{FF2B5EF4-FFF2-40B4-BE49-F238E27FC236}">
                <a16:creationId xmlns:a16="http://schemas.microsoft.com/office/drawing/2014/main" id="{134A0B4E-0F82-30BC-D791-AFCD8DA69533}"/>
              </a:ext>
            </a:extLst>
          </p:cNvPr>
          <p:cNvSpPr txBox="1"/>
          <p:nvPr/>
        </p:nvSpPr>
        <p:spPr>
          <a:xfrm>
            <a:off x="1411091" y="2575813"/>
            <a:ext cx="1108403" cy="369332"/>
          </a:xfrm>
          <a:prstGeom prst="rect">
            <a:avLst/>
          </a:prstGeom>
          <a:noFill/>
        </p:spPr>
        <p:txBody>
          <a:bodyPr wrap="square" rtlCol="0">
            <a:spAutoFit/>
          </a:bodyPr>
          <a:lstStyle/>
          <a:p>
            <a:r>
              <a:rPr kumimoji="1" lang="ja-JP" altLang="en-US" sz="1800" dirty="0">
                <a:latin typeface="BIZ UDPゴシック" panose="020B0400000000000000" pitchFamily="50" charset="-128"/>
                <a:ea typeface="BIZ UDPゴシック" panose="020B0400000000000000" pitchFamily="50" charset="-128"/>
              </a:rPr>
              <a:t>▶</a:t>
            </a:r>
          </a:p>
        </p:txBody>
      </p:sp>
      <p:sp>
        <p:nvSpPr>
          <p:cNvPr id="108" name="テキスト ボックス 107">
            <a:extLst>
              <a:ext uri="{FF2B5EF4-FFF2-40B4-BE49-F238E27FC236}">
                <a16:creationId xmlns:a16="http://schemas.microsoft.com/office/drawing/2014/main" id="{CF809655-CA02-36A3-E606-398622205627}"/>
              </a:ext>
            </a:extLst>
          </p:cNvPr>
          <p:cNvSpPr txBox="1"/>
          <p:nvPr/>
        </p:nvSpPr>
        <p:spPr>
          <a:xfrm>
            <a:off x="1411091" y="3316719"/>
            <a:ext cx="1108403" cy="369332"/>
          </a:xfrm>
          <a:prstGeom prst="rect">
            <a:avLst/>
          </a:prstGeom>
          <a:noFill/>
        </p:spPr>
        <p:txBody>
          <a:bodyPr wrap="square" rtlCol="0">
            <a:spAutoFit/>
          </a:bodyPr>
          <a:lstStyle/>
          <a:p>
            <a:r>
              <a:rPr kumimoji="1" lang="ja-JP" altLang="en-US" sz="1800" dirty="0">
                <a:latin typeface="BIZ UDPゴシック" panose="020B0400000000000000" pitchFamily="50" charset="-128"/>
                <a:ea typeface="BIZ UDPゴシック" panose="020B0400000000000000" pitchFamily="50" charset="-128"/>
              </a:rPr>
              <a:t>▶</a:t>
            </a:r>
          </a:p>
        </p:txBody>
      </p:sp>
      <p:sp>
        <p:nvSpPr>
          <p:cNvPr id="109" name="テキスト ボックス 108">
            <a:extLst>
              <a:ext uri="{FF2B5EF4-FFF2-40B4-BE49-F238E27FC236}">
                <a16:creationId xmlns:a16="http://schemas.microsoft.com/office/drawing/2014/main" id="{EA75192F-6A9F-F778-0F98-0F7DC942152A}"/>
              </a:ext>
            </a:extLst>
          </p:cNvPr>
          <p:cNvSpPr txBox="1"/>
          <p:nvPr/>
        </p:nvSpPr>
        <p:spPr>
          <a:xfrm>
            <a:off x="1411091" y="4471757"/>
            <a:ext cx="1108403" cy="369332"/>
          </a:xfrm>
          <a:prstGeom prst="rect">
            <a:avLst/>
          </a:prstGeom>
          <a:noFill/>
        </p:spPr>
        <p:txBody>
          <a:bodyPr wrap="square" rtlCol="0">
            <a:spAutoFit/>
          </a:bodyPr>
          <a:lstStyle/>
          <a:p>
            <a:r>
              <a:rPr kumimoji="1" lang="ja-JP" altLang="en-US" sz="1800" dirty="0">
                <a:latin typeface="BIZ UDPゴシック" panose="020B0400000000000000" pitchFamily="50" charset="-128"/>
                <a:ea typeface="BIZ UDPゴシック" panose="020B0400000000000000" pitchFamily="50" charset="-128"/>
              </a:rPr>
              <a:t>▶</a:t>
            </a:r>
          </a:p>
        </p:txBody>
      </p:sp>
      <p:sp>
        <p:nvSpPr>
          <p:cNvPr id="112" name="正方形/長方形 111">
            <a:extLst>
              <a:ext uri="{FF2B5EF4-FFF2-40B4-BE49-F238E27FC236}">
                <a16:creationId xmlns:a16="http://schemas.microsoft.com/office/drawing/2014/main" id="{5BAC5BC1-A8DF-8866-6AC8-4151726A760F}"/>
              </a:ext>
            </a:extLst>
          </p:cNvPr>
          <p:cNvSpPr/>
          <p:nvPr/>
        </p:nvSpPr>
        <p:spPr>
          <a:xfrm>
            <a:off x="1755004" y="3604828"/>
            <a:ext cx="277850" cy="95584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13" name="正方形/長方形 112">
            <a:extLst>
              <a:ext uri="{FF2B5EF4-FFF2-40B4-BE49-F238E27FC236}">
                <a16:creationId xmlns:a16="http://schemas.microsoft.com/office/drawing/2014/main" id="{C12DED19-4057-41FE-0EDA-BB4CE2BA6D9D}"/>
              </a:ext>
            </a:extLst>
          </p:cNvPr>
          <p:cNvSpPr/>
          <p:nvPr/>
        </p:nvSpPr>
        <p:spPr>
          <a:xfrm>
            <a:off x="1773104" y="4778039"/>
            <a:ext cx="277850" cy="1031216"/>
          </a:xfrm>
          <a:prstGeom prst="rect">
            <a:avLst/>
          </a:prstGeom>
          <a:solidFill>
            <a:srgbClr val="FF93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114" name="テキスト ボックス 113">
            <a:extLst>
              <a:ext uri="{FF2B5EF4-FFF2-40B4-BE49-F238E27FC236}">
                <a16:creationId xmlns:a16="http://schemas.microsoft.com/office/drawing/2014/main" id="{9B348B4F-C3F4-B6F8-7B81-93081564DC19}"/>
              </a:ext>
            </a:extLst>
          </p:cNvPr>
          <p:cNvSpPr txBox="1"/>
          <p:nvPr/>
        </p:nvSpPr>
        <p:spPr>
          <a:xfrm>
            <a:off x="1687636" y="4861786"/>
            <a:ext cx="400110" cy="797654"/>
          </a:xfrm>
          <a:prstGeom prst="rect">
            <a:avLst/>
          </a:prstGeom>
          <a:noFill/>
        </p:spPr>
        <p:txBody>
          <a:bodyPr vert="eaVert" wrap="none" rtlCol="0">
            <a:spAutoFit/>
          </a:bodyPr>
          <a:lstStyle/>
          <a:p>
            <a:r>
              <a:rPr kumimoji="1" lang="ja-JP" altLang="en-US" dirty="0">
                <a:latin typeface="BIZ UDPゴシック" panose="020B0400000000000000" pitchFamily="50" charset="-128"/>
                <a:ea typeface="BIZ UDPゴシック" panose="020B0400000000000000" pitchFamily="50" charset="-128"/>
              </a:rPr>
              <a:t>１階部分</a:t>
            </a:r>
          </a:p>
        </p:txBody>
      </p:sp>
      <p:sp>
        <p:nvSpPr>
          <p:cNvPr id="115" name="テキスト ボックス 114">
            <a:extLst>
              <a:ext uri="{FF2B5EF4-FFF2-40B4-BE49-F238E27FC236}">
                <a16:creationId xmlns:a16="http://schemas.microsoft.com/office/drawing/2014/main" id="{D70651C0-85A8-60FB-7DC0-30272D0E3F9F}"/>
              </a:ext>
            </a:extLst>
          </p:cNvPr>
          <p:cNvSpPr txBox="1"/>
          <p:nvPr/>
        </p:nvSpPr>
        <p:spPr>
          <a:xfrm>
            <a:off x="1671038" y="3650931"/>
            <a:ext cx="400110" cy="818814"/>
          </a:xfrm>
          <a:prstGeom prst="rect">
            <a:avLst/>
          </a:prstGeom>
          <a:noFill/>
        </p:spPr>
        <p:txBody>
          <a:bodyPr vert="eaVert" wrap="none" rtlCol="0">
            <a:spAutoFit/>
          </a:bodyPr>
          <a:lstStyle/>
          <a:p>
            <a:r>
              <a:rPr kumimoji="1" lang="en-US" altLang="ja-JP" dirty="0">
                <a:latin typeface="BIZ UDPゴシック" panose="020B0400000000000000" pitchFamily="50" charset="-128"/>
                <a:ea typeface="BIZ UDPゴシック" panose="020B0400000000000000" pitchFamily="50" charset="-128"/>
              </a:rPr>
              <a:t>2</a:t>
            </a:r>
            <a:r>
              <a:rPr kumimoji="1" lang="ja-JP" altLang="en-US" dirty="0">
                <a:latin typeface="BIZ UDPゴシック" panose="020B0400000000000000" pitchFamily="50" charset="-128"/>
                <a:ea typeface="BIZ UDPゴシック" panose="020B0400000000000000" pitchFamily="50" charset="-128"/>
              </a:rPr>
              <a:t>階部分</a:t>
            </a:r>
          </a:p>
        </p:txBody>
      </p:sp>
      <p:sp>
        <p:nvSpPr>
          <p:cNvPr id="118" name="Google Shape;153;g31f5d0c0edc_0_52">
            <a:extLst>
              <a:ext uri="{FF2B5EF4-FFF2-40B4-BE49-F238E27FC236}">
                <a16:creationId xmlns:a16="http://schemas.microsoft.com/office/drawing/2014/main" id="{084E8FF0-79B7-7726-08C4-8702A897AD31}"/>
              </a:ext>
            </a:extLst>
          </p:cNvPr>
          <p:cNvSpPr txBox="1"/>
          <p:nvPr/>
        </p:nvSpPr>
        <p:spPr>
          <a:xfrm>
            <a:off x="1266522" y="5877536"/>
            <a:ext cx="637273" cy="392698"/>
          </a:xfrm>
          <a:prstGeom prst="rect">
            <a:avLst/>
          </a:prstGeom>
          <a:noFill/>
          <a:ln>
            <a:noFill/>
          </a:ln>
        </p:spPr>
        <p:txBody>
          <a:bodyPr spcFirstLastPara="1" wrap="square" lIns="84125" tIns="42050" rIns="84125" bIns="4205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altLang="ja-JP" sz="2000" b="0" i="0" u="none" strike="noStrike" cap="none" dirty="0">
                <a:solidFill>
                  <a:schemeClr val="dk1"/>
                </a:solidFill>
                <a:latin typeface="BIZ UDPゴシック" panose="020B0400000000000000" pitchFamily="50" charset="-128"/>
                <a:ea typeface="BIZ UDPゴシック" panose="020B0400000000000000" pitchFamily="50" charset="-128"/>
                <a:sym typeface="Arial"/>
              </a:rPr>
              <a:t>0</a:t>
            </a:r>
            <a:endParaRPr sz="2000" b="0" i="0" u="none" strike="noStrike" cap="none" dirty="0">
              <a:solidFill>
                <a:schemeClr val="dk1"/>
              </a:solidFill>
              <a:latin typeface="BIZ UDPゴシック" panose="020B0400000000000000" pitchFamily="50" charset="-128"/>
              <a:ea typeface="BIZ UDPゴシック" panose="020B0400000000000000" pitchFamily="50" charset="-128"/>
              <a:sym typeface="Arial"/>
            </a:endParaRPr>
          </a:p>
        </p:txBody>
      </p:sp>
      <p:sp>
        <p:nvSpPr>
          <p:cNvPr id="7" name="四角形: 角を丸くする 6">
            <a:extLst>
              <a:ext uri="{FF2B5EF4-FFF2-40B4-BE49-F238E27FC236}">
                <a16:creationId xmlns:a16="http://schemas.microsoft.com/office/drawing/2014/main" id="{806DFF32-4938-B366-3451-DAF748DAB733}"/>
              </a:ext>
            </a:extLst>
          </p:cNvPr>
          <p:cNvSpPr/>
          <p:nvPr/>
        </p:nvSpPr>
        <p:spPr>
          <a:xfrm>
            <a:off x="4596707" y="1647666"/>
            <a:ext cx="546965" cy="298310"/>
          </a:xfrm>
          <a:prstGeom prst="roundRect">
            <a:avLst/>
          </a:prstGeom>
          <a:solidFill>
            <a:srgbClr val="FF3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BIZ UDPゴシック" panose="020B0400000000000000" pitchFamily="50" charset="-128"/>
            </a:endParaRPr>
          </a:p>
        </p:txBody>
      </p:sp>
      <p:sp>
        <p:nvSpPr>
          <p:cNvPr id="8" name="テキスト ボックス 7">
            <a:extLst>
              <a:ext uri="{FF2B5EF4-FFF2-40B4-BE49-F238E27FC236}">
                <a16:creationId xmlns:a16="http://schemas.microsoft.com/office/drawing/2014/main" id="{E36EEDB7-B91D-7CB6-98C0-F950F37E8810}"/>
              </a:ext>
            </a:extLst>
          </p:cNvPr>
          <p:cNvSpPr txBox="1"/>
          <p:nvPr/>
        </p:nvSpPr>
        <p:spPr>
          <a:xfrm flipH="1">
            <a:off x="4565373" y="1613048"/>
            <a:ext cx="627651" cy="338554"/>
          </a:xfrm>
          <a:prstGeom prst="rect">
            <a:avLst/>
          </a:prstGeom>
          <a:noFill/>
        </p:spPr>
        <p:txBody>
          <a:bodyPr wrap="square" rtlCol="0">
            <a:spAutoFit/>
          </a:bodyPr>
          <a:lstStyle/>
          <a:p>
            <a:r>
              <a:rPr kumimoji="1" lang="ja-JP" altLang="en-US" sz="1600" b="1" dirty="0">
                <a:solidFill>
                  <a:schemeClr val="bg1"/>
                </a:solidFill>
                <a:latin typeface="BIZ UDPゴシック" panose="020B0400000000000000" pitchFamily="50" charset="-128"/>
                <a:ea typeface="BIZ UDPゴシック" panose="020B0400000000000000" pitchFamily="50" charset="-128"/>
              </a:rPr>
              <a:t>私立</a:t>
            </a:r>
          </a:p>
        </p:txBody>
      </p:sp>
    </p:spTree>
    <p:extLst>
      <p:ext uri="{BB962C8B-B14F-4D97-AF65-F5344CB8AC3E}">
        <p14:creationId xmlns:p14="http://schemas.microsoft.com/office/powerpoint/2010/main" val="981008065"/>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262</Words>
  <Application>Microsoft Office PowerPoint</Application>
  <PresentationFormat>A4 210 x 297 mm</PresentationFormat>
  <Paragraphs>36</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BIZ UDPゴシック</vt:lpstr>
      <vt:lpstr>Calibri</vt:lpstr>
      <vt:lpstr>swis721</vt:lpstr>
      <vt:lpstr>Arial</vt:lpstr>
      <vt:lpstr>Roboto</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lastModifiedBy>祐子 藤原</cp:lastModifiedBy>
  <cp:revision>15</cp:revision>
  <dcterms:created xsi:type="dcterms:W3CDTF">2024-10-24T01:58:27Z</dcterms:created>
  <dcterms:modified xsi:type="dcterms:W3CDTF">2025-02-20T00:50:04Z</dcterms:modified>
</cp:coreProperties>
</file>